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32"/>
  </p:notesMasterIdLst>
  <p:handoutMasterIdLst>
    <p:handoutMasterId r:id="rId33"/>
  </p:handoutMasterIdLst>
  <p:sldIdLst>
    <p:sldId id="277" r:id="rId2"/>
    <p:sldId id="270" r:id="rId3"/>
    <p:sldId id="296" r:id="rId4"/>
    <p:sldId id="295" r:id="rId5"/>
    <p:sldId id="298" r:id="rId6"/>
    <p:sldId id="293" r:id="rId7"/>
    <p:sldId id="299" r:id="rId8"/>
    <p:sldId id="294" r:id="rId9"/>
    <p:sldId id="264" r:id="rId10"/>
    <p:sldId id="312" r:id="rId11"/>
    <p:sldId id="307" r:id="rId12"/>
    <p:sldId id="292" r:id="rId13"/>
    <p:sldId id="308" r:id="rId14"/>
    <p:sldId id="309" r:id="rId15"/>
    <p:sldId id="286" r:id="rId16"/>
    <p:sldId id="287" r:id="rId17"/>
    <p:sldId id="313" r:id="rId18"/>
    <p:sldId id="289" r:id="rId19"/>
    <p:sldId id="305" r:id="rId20"/>
    <p:sldId id="290" r:id="rId21"/>
    <p:sldId id="306" r:id="rId22"/>
    <p:sldId id="291" r:id="rId23"/>
    <p:sldId id="300" r:id="rId24"/>
    <p:sldId id="314" r:id="rId25"/>
    <p:sldId id="302" r:id="rId26"/>
    <p:sldId id="303" r:id="rId27"/>
    <p:sldId id="311" r:id="rId28"/>
    <p:sldId id="310" r:id="rId29"/>
    <p:sldId id="304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5EDAA-72C1-7372-153A-F6CCCFFA00A8}" v="58" dt="2024-08-07T19:13:35.447"/>
    <p1510:client id="{3AB008D1-A353-2108-EACD-055CD9DD35A7}" v="94" dt="2024-08-08T04:19:00.049"/>
    <p1510:client id="{59337C83-17E2-D776-DFA5-E828A5B5CABA}" v="47" dt="2024-08-07T20:08:35.483"/>
    <p1510:client id="{71F7008F-4ABC-6690-B161-CE3E13BC9CB2}" v="232" dt="2024-08-08T05:04:32.087"/>
    <p1510:client id="{801BBE4E-0BBF-6668-12E0-0E0AB3E02044}" v="40" dt="2024-08-07T19:35:03.833"/>
    <p1510:client id="{80973EE0-B8D7-AFAC-CBE8-650B6907278C}" v="30" dt="2024-08-07T16:02:17.703"/>
    <p1510:client id="{A1F42745-2703-F590-8ACA-2F6BB03BE2A9}" v="35" dt="2024-08-08T06:04:39.6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89025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6128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664458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62029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7137332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38248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0CE0AD58-DFF5-B29C-01FE-B54D36869C4B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848667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5EBFF1F2-B876-F4AE-CA5E-6FF726347097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二等辺三角形 10">
            <a:extLst>
              <a:ext uri="{FF2B5EF4-FFF2-40B4-BE49-F238E27FC236}">
                <a16:creationId xmlns:a16="http://schemas.microsoft.com/office/drawing/2014/main" id="{EF87F48B-1CCD-2F52-DBB7-05D46A0DB8E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68272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43677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BE0BB-D907-E8E8-F79C-6FEB26D3F527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26928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0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7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29B4D714-DE7E-6E0A-4C3C-7A6AD84D7088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3A271C53-93EA-B053-CDF8-6D0A14E8DDA1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228BDE-1879-D1C2-0D0A-641515A0113D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19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1614D56E-58AC-DE2D-C3EA-800AFBC352C1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AFDC092C-4E8D-53D2-65F6-41877313C274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2A11AFF2-5ACC-14C0-F7B4-0A1A53AED64B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80136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E249A74D-5869-8903-84BC-DCEDF25DC75E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79764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01C4F90-66CE-6301-18AC-08EA85A59F35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D8D5D503-721C-4C25-EF77-2D2766FE9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207DA3-30D3-0673-E107-2982F22C1680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8/10/2024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849619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662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762000"/>
            <a:ext cx="10363200" cy="1981200"/>
          </a:xfrm>
        </p:spPr>
        <p:txBody>
          <a:bodyPr>
            <a:normAutofit fontScale="90000"/>
          </a:bodyPr>
          <a:lstStyle/>
          <a:p>
            <a:r>
              <a:rPr lang="en-US" b="1"/>
              <a:t>AI system personalizes software interfaces in real time using user behavior and feedback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800" y="3048000"/>
            <a:ext cx="6400800" cy="1089024"/>
          </a:xfrm>
        </p:spPr>
        <p:txBody>
          <a:bodyPr/>
          <a:lstStyle/>
          <a:p>
            <a:r>
              <a:rPr lang="en-US" b="1"/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IT21324406 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524B7-4648-F49D-1538-A9B6B9D4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36" y="1931914"/>
            <a:ext cx="8893258" cy="2225417"/>
          </a:xfrm>
        </p:spPr>
        <p:txBody>
          <a:bodyPr>
            <a:noAutofit/>
          </a:bodyPr>
          <a:lstStyle/>
          <a:p>
            <a:r>
              <a:rPr lang="en-US" sz="4800" b="1" dirty="0"/>
              <a:t>Software User Interface Personalization through User Feedback</a:t>
            </a:r>
          </a:p>
        </p:txBody>
      </p:sp>
    </p:spTree>
    <p:extLst>
      <p:ext uri="{BB962C8B-B14F-4D97-AF65-F5344CB8AC3E}">
        <p14:creationId xmlns:p14="http://schemas.microsoft.com/office/powerpoint/2010/main" val="322905456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71" y="714448"/>
            <a:ext cx="8911687" cy="779388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88" y="1493836"/>
            <a:ext cx="11684000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are the </a:t>
            </a:r>
            <a:r>
              <a:rPr lang="en-US" b="1" dirty="0"/>
              <a:t>best practices for integrating user feedback </a:t>
            </a:r>
            <a:r>
              <a:rPr lang="en-US" dirty="0"/>
              <a:t>into the AI system for continuous improvement?</a:t>
            </a:r>
          </a:p>
          <a:p>
            <a:pPr>
              <a:lnSpc>
                <a:spcPct val="150000"/>
              </a:lnSpc>
            </a:pPr>
            <a:r>
              <a:rPr lang="en-US" dirty="0"/>
              <a:t>How can </a:t>
            </a:r>
            <a:r>
              <a:rPr lang="en-US" b="1" dirty="0"/>
              <a:t>AI-driven personalization </a:t>
            </a:r>
            <a:r>
              <a:rPr lang="en-US" dirty="0"/>
              <a:t>improve overall user satisfaction and engagement through user feedback?</a:t>
            </a:r>
          </a:p>
          <a:p>
            <a:pPr>
              <a:lnSpc>
                <a:spcPct val="150000"/>
              </a:lnSpc>
            </a:pPr>
            <a:r>
              <a:rPr lang="en-US" dirty="0"/>
              <a:t>How can user feedback be </a:t>
            </a:r>
            <a:r>
              <a:rPr lang="en-US" b="1" dirty="0"/>
              <a:t>quantitatively and qualitatively </a:t>
            </a:r>
            <a:r>
              <a:rPr lang="en-US" dirty="0"/>
              <a:t>measured for user interface personalization?</a:t>
            </a:r>
          </a:p>
          <a:p>
            <a:pPr>
              <a:lnSpc>
                <a:spcPct val="150000"/>
              </a:lnSpc>
            </a:pPr>
            <a:r>
              <a:rPr lang="en-US" dirty="0"/>
              <a:t>What types of </a:t>
            </a:r>
            <a:r>
              <a:rPr lang="en-US" b="1" dirty="0"/>
              <a:t>feedback mechanisms </a:t>
            </a:r>
            <a:r>
              <a:rPr lang="en-US" dirty="0"/>
              <a:t>can be integrated to facilitate continuous learning and improvement of the AI system?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IT21324406 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6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641" y="280528"/>
            <a:ext cx="8911687" cy="43147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Specific and Sub Objectives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513" y="1656681"/>
            <a:ext cx="10783403" cy="4488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Real-time feedback integration for UI personalization</a:t>
            </a:r>
          </a:p>
          <a:p>
            <a:pPr marL="40005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/>
                <a:cs typeface="Arial"/>
              </a:rPr>
              <a:t>Collect real-time user feedback.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40005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/>
                <a:cs typeface="Arial"/>
              </a:rPr>
              <a:t>Analyze user behavior through feedback.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40005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/>
                <a:cs typeface="Arial"/>
              </a:rPr>
              <a:t>Process and analyze feedback.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40005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/>
                <a:cs typeface="Arial"/>
              </a:rPr>
              <a:t>Adapt user interface dynamically through the model.</a:t>
            </a:r>
            <a:endParaRPr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40005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/>
                <a:cs typeface="Arial"/>
              </a:rPr>
              <a:t>Establish a feedback loop.</a:t>
            </a:r>
          </a:p>
          <a:p>
            <a:pPr marL="40005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/>
                <a:cs typeface="Arial"/>
              </a:rPr>
              <a:t>Integrate feedback mechanisms.</a:t>
            </a:r>
          </a:p>
          <a:p>
            <a:pPr marL="400050" lvl="1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/>
                <a:cs typeface="Arial"/>
              </a:rPr>
              <a:t>Give UI suggestions to the user according to the feedback.</a:t>
            </a:r>
          </a:p>
          <a:p>
            <a:pPr marL="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07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479" y="77431"/>
            <a:ext cx="7485321" cy="792162"/>
          </a:xfrm>
        </p:spPr>
        <p:txBody>
          <a:bodyPr>
            <a:normAutofit/>
          </a:bodyPr>
          <a:lstStyle/>
          <a:p>
            <a:r>
              <a:rPr lang="en-US" b="1" dirty="0"/>
              <a:t>System Diagram</a:t>
            </a:r>
          </a:p>
        </p:txBody>
      </p:sp>
      <p:pic>
        <p:nvPicPr>
          <p:cNvPr id="8" name="Content Placeholder 7" descr="A diagram of a computer flow&#10;&#10;Description automatically generated">
            <a:extLst>
              <a:ext uri="{FF2B5EF4-FFF2-40B4-BE49-F238E27FC236}">
                <a16:creationId xmlns:a16="http://schemas.microsoft.com/office/drawing/2014/main" id="{B5C49E2C-7E08-1D93-0F88-015806C32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25" y="953730"/>
            <a:ext cx="5569975" cy="537087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59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08300"/>
            <a:ext cx="8915400" cy="377762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3500" b="1" dirty="0"/>
              <a:t>Technologies: </a:t>
            </a:r>
          </a:p>
          <a:p>
            <a:r>
              <a:rPr lang="en-US" sz="2800" b="1" dirty="0"/>
              <a:t>Collect User Feedback:</a:t>
            </a:r>
            <a:r>
              <a:rPr lang="en-US" sz="2800" dirty="0"/>
              <a:t> </a:t>
            </a:r>
            <a:r>
              <a:rPr lang="en-US" sz="2800" i="1" dirty="0"/>
              <a:t>In-App Surveys and Pop-Up Forms</a:t>
            </a:r>
            <a:endParaRPr lang="en-US" sz="2800" i="1" dirty="0">
              <a:ea typeface="Cambria"/>
            </a:endParaRPr>
          </a:p>
          <a:p>
            <a:r>
              <a:rPr lang="en-US" sz="2800" b="1" dirty="0"/>
              <a:t>Process and Analyze Feedback through model: </a:t>
            </a:r>
            <a:r>
              <a:rPr lang="en-US" sz="2800" i="1" dirty="0"/>
              <a:t>Natural Language Toolkit </a:t>
            </a:r>
            <a:endParaRPr lang="en-US" sz="2800" i="1" dirty="0">
              <a:ea typeface="Cambria"/>
            </a:endParaRPr>
          </a:p>
          <a:p>
            <a:r>
              <a:rPr lang="en-US" sz="2800" b="1" dirty="0"/>
              <a:t>Feedback Classification: </a:t>
            </a:r>
            <a:r>
              <a:rPr lang="en-US" sz="2800" i="1" dirty="0"/>
              <a:t>TensorFlow</a:t>
            </a:r>
            <a:endParaRPr lang="en-US" sz="2800" i="1" dirty="0">
              <a:ea typeface="Cambria"/>
            </a:endParaRPr>
          </a:p>
          <a:p>
            <a:r>
              <a:rPr lang="en-US" sz="2800" b="1" dirty="0"/>
              <a:t>Feedback</a:t>
            </a:r>
            <a:r>
              <a:rPr lang="en-US" sz="2800" i="1" dirty="0"/>
              <a:t> </a:t>
            </a:r>
            <a:r>
              <a:rPr lang="en-US" sz="2800" b="1" dirty="0"/>
              <a:t>Loop</a:t>
            </a:r>
            <a:r>
              <a:rPr lang="en-US" sz="2800" dirty="0"/>
              <a:t>:</a:t>
            </a:r>
            <a:r>
              <a:rPr lang="en-US" sz="2800" i="1" dirty="0"/>
              <a:t> Apache Kafka</a:t>
            </a:r>
            <a:endParaRPr lang="en-US" sz="2800" i="1" dirty="0">
              <a:ea typeface="Cambr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Programming Languages and Tools:</a:t>
            </a:r>
            <a:r>
              <a:rPr lang="en-US" sz="2800" dirty="0"/>
              <a:t> </a:t>
            </a:r>
            <a:r>
              <a:rPr lang="en-US" sz="2800" i="1" dirty="0"/>
              <a:t>React.js, Python, RESTful API</a:t>
            </a:r>
            <a:endParaRPr lang="en-US" sz="2800" i="1" dirty="0">
              <a:ea typeface="Cambr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Database:</a:t>
            </a:r>
            <a:r>
              <a:rPr lang="en-US" sz="2800" i="1" dirty="0"/>
              <a:t> MongoDB</a:t>
            </a:r>
            <a:endParaRPr lang="en-US" sz="2800" i="1" dirty="0">
              <a:ea typeface="Cambr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Development Environment:</a:t>
            </a:r>
            <a:r>
              <a:rPr lang="en-US" sz="2800" dirty="0"/>
              <a:t> </a:t>
            </a:r>
            <a:r>
              <a:rPr lang="en-US" sz="2800" i="1" dirty="0"/>
              <a:t>Visual Studio Code</a:t>
            </a:r>
            <a:endParaRPr lang="en-US" sz="2800" i="1" dirty="0">
              <a:ea typeface="Cambr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Version Control:</a:t>
            </a:r>
            <a:r>
              <a:rPr lang="en-US" sz="2800" dirty="0"/>
              <a:t> </a:t>
            </a:r>
            <a:r>
              <a:rPr lang="en-US" sz="2800" i="1" dirty="0"/>
              <a:t>Git and GitHub</a:t>
            </a:r>
            <a:endParaRPr lang="en-US" sz="2800" i="1" dirty="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IT21324406 </a:t>
            </a:r>
            <a:r>
              <a:rPr lang="en-US" sz="1800">
                <a:solidFill>
                  <a:schemeClr val="tx1"/>
                </a:solidFill>
              </a:rPr>
              <a:t>|   Silva H.S.N |   24-25J-296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216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Completion of the project</a:t>
            </a:r>
          </a:p>
        </p:txBody>
      </p:sp>
      <p:pic>
        <p:nvPicPr>
          <p:cNvPr id="2" name="Content Placeholder 1" descr="A screenshot of a computer">
            <a:extLst>
              <a:ext uri="{FF2B5EF4-FFF2-40B4-BE49-F238E27FC236}">
                <a16:creationId xmlns:a16="http://schemas.microsoft.com/office/drawing/2014/main" id="{D8779E85-862E-0D21-B3B8-7387AFE88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1853939"/>
            <a:ext cx="8915400" cy="39514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IT21324406</a:t>
            </a:r>
            <a:r>
              <a:rPr lang="en-US" sz="1800">
                <a:solidFill>
                  <a:schemeClr val="tx1"/>
                </a:solidFill>
              </a:rPr>
              <a:t>   |  Silva H.S.N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7212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IT21215360 | Rosa M.D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589212" y="6216428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IT21215360</a:t>
            </a:r>
            <a:r>
              <a:rPr lang="en-US" sz="1800" dirty="0">
                <a:solidFill>
                  <a:schemeClr val="tx1"/>
                </a:solidFill>
              </a:rPr>
              <a:t>   |   Rosa M.D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7" name="Picture 6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5E370B7D-0AB6-C7E7-E52D-33C4C5DA96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52399"/>
            <a:ext cx="1981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35" y="1614119"/>
            <a:ext cx="8988057" cy="2070062"/>
          </a:xfrm>
        </p:spPr>
        <p:txBody>
          <a:bodyPr>
            <a:noAutofit/>
          </a:bodyPr>
          <a:lstStyle/>
          <a:p>
            <a:r>
              <a:rPr lang="en-US" sz="4800" b="1" dirty="0"/>
              <a:t>Software User Interface Personalization through User Behavior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999619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907" y="540231"/>
            <a:ext cx="3576084" cy="8683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dobe Devanagari"/>
              </a:rPr>
              <a:t>Research Questions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4152" y="1251098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Cambria"/>
              </a:rPr>
              <a:t>•What probabilistic models are suitable for managing uncertainty and predicting user behavior in adaptive systems? 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Cambria"/>
              </a:rPr>
              <a:t>•How can reinforcement learning be used to enhance the personalization process based on user feedback? 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a typeface="Cambria"/>
              </a:rPr>
              <a:t>•How can AI-based mechanisms be used to dynamically adjust UI variants in response to evolving user preferences? </a:t>
            </a:r>
            <a:endParaRPr lang="en-US" sz="2000" dirty="0"/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2076129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107" y="540231"/>
            <a:ext cx="4798828" cy="8683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dobe Devanagari"/>
              </a:rPr>
              <a:t>Specific and Sub Objectives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822" y="1282995"/>
            <a:ext cx="8915400" cy="377762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60000"/>
              </a:lnSpc>
              <a:buNone/>
            </a:pPr>
            <a:r>
              <a:rPr lang="en-US" sz="3600" b="1" dirty="0">
                <a:ea typeface="Cambria"/>
              </a:rPr>
              <a:t>Advanced Personalization through AI</a:t>
            </a:r>
            <a:endParaRPr lang="en-US" dirty="0"/>
          </a:p>
          <a:p>
            <a:pPr>
              <a:lnSpc>
                <a:spcPct val="160000"/>
              </a:lnSpc>
              <a:buNone/>
            </a:pPr>
            <a:r>
              <a:rPr lang="en-US" sz="2800" dirty="0">
                <a:ea typeface="+mn-lt"/>
                <a:cs typeface="+mn-lt"/>
              </a:rPr>
              <a:t>•</a:t>
            </a:r>
            <a:r>
              <a:rPr lang="en-US" sz="2800" dirty="0">
                <a:latin typeface="Arial"/>
                <a:ea typeface="Cambria"/>
                <a:cs typeface="Arial"/>
              </a:rPr>
              <a:t>Use AI, including probabilistic models and reinforcement learning.</a:t>
            </a:r>
            <a:endParaRPr lang="en-US" dirty="0"/>
          </a:p>
          <a:p>
            <a:pPr>
              <a:lnSpc>
                <a:spcPct val="160000"/>
              </a:lnSpc>
              <a:buNone/>
            </a:pPr>
            <a:r>
              <a:rPr lang="en-US" sz="2800" dirty="0">
                <a:ea typeface="+mn-lt"/>
                <a:cs typeface="+mn-lt"/>
              </a:rPr>
              <a:t>•</a:t>
            </a:r>
            <a:r>
              <a:rPr lang="en-US" sz="2800" dirty="0">
                <a:latin typeface="Arial"/>
                <a:ea typeface="Cambria"/>
                <a:cs typeface="Arial"/>
              </a:rPr>
              <a:t>Create a personalized user interface.</a:t>
            </a:r>
            <a:endParaRPr lang="en-US" dirty="0"/>
          </a:p>
          <a:p>
            <a:pPr>
              <a:lnSpc>
                <a:spcPct val="160000"/>
              </a:lnSpc>
              <a:buNone/>
            </a:pPr>
            <a:r>
              <a:rPr lang="en-US" sz="2800" dirty="0">
                <a:ea typeface="+mn-lt"/>
                <a:cs typeface="+mn-lt"/>
              </a:rPr>
              <a:t>•</a:t>
            </a:r>
            <a:r>
              <a:rPr lang="en-US" sz="2800" dirty="0">
                <a:latin typeface="Arial"/>
                <a:ea typeface="Cambria"/>
                <a:cs typeface="Arial"/>
              </a:rPr>
              <a:t>Adapt to user preferences and behaviors.</a:t>
            </a:r>
            <a:endParaRPr lang="en-US" dirty="0"/>
          </a:p>
          <a:p>
            <a:pPr>
              <a:lnSpc>
                <a:spcPct val="160000"/>
              </a:lnSpc>
              <a:buNone/>
            </a:pPr>
            <a:r>
              <a:rPr lang="en-US" sz="2800" dirty="0">
                <a:ea typeface="+mn-lt"/>
                <a:cs typeface="+mn-lt"/>
              </a:rPr>
              <a:t>•</a:t>
            </a:r>
            <a:r>
              <a:rPr lang="en-US" sz="2800" dirty="0">
                <a:latin typeface="Arial"/>
                <a:ea typeface="Cambria"/>
                <a:cs typeface="Arial"/>
              </a:rPr>
              <a:t>Improve user experience by predicting needs.</a:t>
            </a:r>
            <a:endParaRPr lang="en-US" dirty="0"/>
          </a:p>
          <a:p>
            <a:pPr>
              <a:lnSpc>
                <a:spcPct val="160000"/>
              </a:lnSpc>
              <a:buNone/>
            </a:pPr>
            <a:r>
              <a:rPr lang="en-US" sz="2800" dirty="0">
                <a:ea typeface="+mn-lt"/>
                <a:cs typeface="+mn-lt"/>
              </a:rPr>
              <a:t>•</a:t>
            </a:r>
            <a:r>
              <a:rPr lang="en-US" sz="2800" dirty="0">
                <a:latin typeface="Arial"/>
                <a:ea typeface="Cambria"/>
                <a:cs typeface="Arial"/>
              </a:rPr>
              <a:t>Adjust the UI in real-time. </a:t>
            </a:r>
            <a:endParaRPr lang="en-US" dirty="0"/>
          </a:p>
          <a:p>
            <a:pPr marL="0" indent="0">
              <a:buNone/>
            </a:pPr>
            <a:endParaRPr lang="en-US" dirty="0">
              <a:ea typeface="Cambria"/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609911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100" y="197665"/>
            <a:ext cx="11635563" cy="1147431"/>
          </a:xfrm>
        </p:spPr>
        <p:txBody>
          <a:bodyPr>
            <a:normAutofit/>
          </a:bodyPr>
          <a:lstStyle/>
          <a:p>
            <a:r>
              <a:rPr lang="en-US" b="1" dirty="0">
                <a:latin typeface="Adobe Devanagari"/>
              </a:rPr>
              <a:t>Introduction to Overall Research Project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81D569-ECFE-2B81-D144-3284380A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622094"/>
            <a:ext cx="102870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+mj-lt"/>
              </a:rPr>
              <a:t>Our research project is an AI system that personalizes software interfaces in real-time to enhance user experiences.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4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This plugin uses advanced algorithms and AI to enhance software interface personalization.</a:t>
            </a:r>
            <a:endParaRPr lang="en-US" sz="2400">
              <a:latin typeface="+mj-lt"/>
              <a:ea typeface="Calibri"/>
              <a:cs typeface="Calibri"/>
            </a:endParaRPr>
          </a:p>
          <a:p>
            <a:endParaRPr lang="en-US" sz="240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Addressed challenges are limited initial data, inadequate adaptation, and lack of transparency.</a:t>
            </a:r>
            <a:endParaRPr lang="en-US" sz="2400">
              <a:latin typeface="+mj-lt"/>
              <a:ea typeface="Calibri"/>
              <a:cs typeface="Calibri"/>
            </a:endParaRPr>
          </a:p>
          <a:p>
            <a:endParaRPr lang="en-US" sz="240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This Research Project enhances personalization and efficiency by addressing these key issues.</a:t>
            </a:r>
            <a:endParaRPr lang="en-US" sz="2400"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System </a:t>
            </a:r>
            <a:r>
              <a:rPr lang="en-US" b="1" dirty="0">
                <a:latin typeface="Adobe Devanagari"/>
              </a:rPr>
              <a:t>Diagram</a:t>
            </a:r>
            <a:endParaRPr lang="en-US" b="1" dirty="0"/>
          </a:p>
        </p:txBody>
      </p:sp>
      <p:pic>
        <p:nvPicPr>
          <p:cNvPr id="2" name="Content Placeholder 1" descr="A diagram of a computer&#10;&#10;Description automatically generated">
            <a:extLst>
              <a:ext uri="{FF2B5EF4-FFF2-40B4-BE49-F238E27FC236}">
                <a16:creationId xmlns:a16="http://schemas.microsoft.com/office/drawing/2014/main" id="{97DE0498-FD0C-2ABD-739E-29CAE1494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929" y="1729562"/>
            <a:ext cx="3326838" cy="425656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6196866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79DB4-094C-168F-3CEB-723B8231E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026" y="1368055"/>
            <a:ext cx="8915400" cy="417150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 dirty="0">
                <a:ea typeface="Cambria"/>
              </a:rPr>
              <a:t>Technologies: </a:t>
            </a:r>
            <a:endParaRPr lang="en-US" dirty="0">
              <a:ea typeface="Cambria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ea typeface="Cambria"/>
                <a:cs typeface="Arial"/>
              </a:rPr>
              <a:t>•</a:t>
            </a:r>
            <a:r>
              <a:rPr lang="en-US" sz="2800" b="1" dirty="0">
                <a:ea typeface="Cambria"/>
              </a:rPr>
              <a:t>Probabilistic Models:</a:t>
            </a:r>
            <a:r>
              <a:rPr lang="en-US" sz="2800" dirty="0">
                <a:ea typeface="Cambria"/>
              </a:rPr>
              <a:t> </a:t>
            </a:r>
            <a:r>
              <a:rPr lang="en-US" sz="2800" i="1" dirty="0">
                <a:ea typeface="Cambria"/>
              </a:rPr>
              <a:t>Bayesian networks, Hidden Markov Models</a:t>
            </a:r>
            <a:endParaRPr lang="en-US" sz="2800" dirty="0">
              <a:ea typeface="Cambria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ea typeface="Cambria"/>
                <a:cs typeface="Arial"/>
              </a:rPr>
              <a:t>•</a:t>
            </a:r>
            <a:r>
              <a:rPr lang="en-US" sz="2800" b="1" dirty="0">
                <a:ea typeface="Cambria"/>
              </a:rPr>
              <a:t>Reinforcement Learning:</a:t>
            </a:r>
            <a:r>
              <a:rPr lang="en-US" sz="2800" dirty="0">
                <a:ea typeface="Cambria"/>
              </a:rPr>
              <a:t> </a:t>
            </a:r>
            <a:r>
              <a:rPr lang="en-US" sz="2800" i="1" dirty="0">
                <a:ea typeface="Cambria"/>
              </a:rPr>
              <a:t>Q-learning algorithms</a:t>
            </a:r>
            <a:endParaRPr lang="en-US" sz="2800" dirty="0">
              <a:ea typeface="Cambria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ea typeface="Cambria"/>
                <a:cs typeface="Arial"/>
              </a:rPr>
              <a:t>•</a:t>
            </a:r>
            <a:r>
              <a:rPr lang="en-US" sz="2800" b="1" dirty="0">
                <a:ea typeface="Cambria"/>
              </a:rPr>
              <a:t>AI Mechanisms for UI Adaptation:</a:t>
            </a:r>
            <a:r>
              <a:rPr lang="en-US" sz="2800" dirty="0">
                <a:ea typeface="Cambria"/>
              </a:rPr>
              <a:t> </a:t>
            </a:r>
            <a:r>
              <a:rPr lang="en-US" sz="2800" i="1" dirty="0">
                <a:ea typeface="Cambria"/>
              </a:rPr>
              <a:t>Neural networks</a:t>
            </a:r>
            <a:endParaRPr lang="en-US" sz="2800" dirty="0">
              <a:ea typeface="Cambria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ea typeface="Cambria"/>
                <a:cs typeface="Arial"/>
              </a:rPr>
              <a:t>•</a:t>
            </a:r>
            <a:r>
              <a:rPr lang="en-US" sz="2800" b="1" dirty="0">
                <a:ea typeface="Cambria"/>
              </a:rPr>
              <a:t>Programming Languages and Tools:</a:t>
            </a:r>
            <a:r>
              <a:rPr lang="en-US" sz="2800" dirty="0">
                <a:ea typeface="Cambria"/>
              </a:rPr>
              <a:t> </a:t>
            </a:r>
            <a:r>
              <a:rPr lang="en-US" sz="2800" i="1" dirty="0">
                <a:ea typeface="Cambria"/>
              </a:rPr>
              <a:t>Python, TensorFlow, PyTorch</a:t>
            </a:r>
            <a:endParaRPr lang="en-US" sz="2800" dirty="0">
              <a:ea typeface="Cambria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ea typeface="Cambria"/>
                <a:cs typeface="Arial"/>
              </a:rPr>
              <a:t>•</a:t>
            </a:r>
            <a:r>
              <a:rPr lang="en-US" sz="2800" b="1" dirty="0">
                <a:ea typeface="Cambria"/>
              </a:rPr>
              <a:t>Development Environment:</a:t>
            </a:r>
            <a:r>
              <a:rPr lang="en-US" sz="2800" dirty="0">
                <a:ea typeface="Cambria"/>
              </a:rPr>
              <a:t> </a:t>
            </a:r>
            <a:r>
              <a:rPr lang="en-US" sz="2800" i="1" dirty="0">
                <a:ea typeface="Cambria"/>
              </a:rPr>
              <a:t>Visual Studio Code</a:t>
            </a:r>
            <a:endParaRPr lang="en-US" sz="2800" dirty="0">
              <a:ea typeface="Cambria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ea typeface="Cambria"/>
                <a:cs typeface="Arial"/>
              </a:rPr>
              <a:t>•</a:t>
            </a:r>
            <a:r>
              <a:rPr lang="en-US" sz="2800" b="1" dirty="0">
                <a:ea typeface="Cambria"/>
              </a:rPr>
              <a:t>Version Control:</a:t>
            </a:r>
            <a:r>
              <a:rPr lang="en-US" sz="2800" dirty="0">
                <a:ea typeface="Cambria"/>
              </a:rPr>
              <a:t> </a:t>
            </a:r>
            <a:r>
              <a:rPr lang="en-US" sz="2800" i="1" dirty="0">
                <a:ea typeface="Cambria"/>
              </a:rPr>
              <a:t>Git and GitHub</a:t>
            </a:r>
            <a:endParaRPr lang="en-US" dirty="0">
              <a:ea typeface="Cambria"/>
            </a:endParaRPr>
          </a:p>
          <a:p>
            <a:endParaRPr lang="en-US" dirty="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1349193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Completion</a:t>
            </a:r>
            <a:r>
              <a:rPr lang="en-US" dirty="0"/>
              <a:t> </a:t>
            </a:r>
            <a:r>
              <a:rPr lang="en-US" b="1" dirty="0"/>
              <a:t>of the project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63E4D25-BC52-D165-27C3-7BCC18CF1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1637415"/>
            <a:ext cx="8915400" cy="420329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25414B-AA6C-4871-B3DA-40C7A66D018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IT21215360</a:t>
            </a:r>
            <a:r>
              <a:rPr lang="en-US" sz="1800">
                <a:solidFill>
                  <a:schemeClr val="tx1"/>
                </a:solidFill>
              </a:rPr>
              <a:t>   | Rosa M.D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717795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IT17117210 | SaNDUN Geemal H.L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Technology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589212" y="615263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IT17117210</a:t>
            </a:r>
            <a:r>
              <a:rPr lang="en-US" sz="1800" dirty="0">
                <a:solidFill>
                  <a:schemeClr val="tx1"/>
                </a:solidFill>
              </a:rPr>
              <a:t>   |   Sandun Geemal H.L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2" name="Picture 1" descr="A person in a white shirt&#10;&#10;Description automatically generated">
            <a:extLst>
              <a:ext uri="{FF2B5EF4-FFF2-40B4-BE49-F238E27FC236}">
                <a16:creationId xmlns:a16="http://schemas.microsoft.com/office/drawing/2014/main" id="{477BE4B3-8729-E053-98EA-30A0A7F2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67" y="126023"/>
            <a:ext cx="2339250" cy="23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5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144" y="1958625"/>
            <a:ext cx="9611833" cy="2145542"/>
          </a:xfrm>
        </p:spPr>
        <p:txBody>
          <a:bodyPr>
            <a:noAutofit/>
          </a:bodyPr>
          <a:lstStyle/>
          <a:p>
            <a:r>
              <a:rPr lang="en-US" sz="4800" b="1" dirty="0"/>
              <a:t>Improving Browsing Experience for Users with Visual Disabilities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Sandun Geemal H.L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92744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12" y="512597"/>
            <a:ext cx="3969488" cy="8683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dobe Devanagari"/>
              </a:rPr>
              <a:t>Research Questions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0356" y="1380959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What are the most effective types of interactive tests for detecting different visual disabilities?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What are the user experience impacts of implementing dynamic adjustments to text sizes, contrast settings, and color schemes for visually impaired users?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How can adaptive user interfaces be designed to effectively accommodate the diverse visual needs of users with disabilities, such as color blindness and short-sightedness?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DBF228-4B29-4775-AE86-C4CEA3B1156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Sandun Geemal H.L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909636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dobe Devanagari"/>
              </a:rPr>
              <a:t>Specific and Sub Objectives</a:t>
            </a:r>
            <a:endParaRPr lang="en-US" sz="40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128" y="1540189"/>
            <a:ext cx="8915400" cy="377762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sz="2100" dirty="0">
                <a:ea typeface="+mn-lt"/>
                <a:cs typeface="+mn-lt"/>
              </a:rPr>
              <a:t>Develop Interactive Tests for Visual Impairments</a:t>
            </a:r>
          </a:p>
          <a:p>
            <a:pPr lvl="1">
              <a:lnSpc>
                <a:spcPct val="160000"/>
              </a:lnSpc>
              <a:buFont typeface="Courier New" pitchFamily="34" charset="0"/>
              <a:buChar char="o"/>
            </a:pPr>
            <a:r>
              <a:rPr lang="en-US" sz="2100" dirty="0">
                <a:ea typeface="+mn-lt"/>
                <a:cs typeface="+mn-lt"/>
              </a:rPr>
              <a:t>Apply machine learning models trained on the dataset to analyze user responses in real-time.</a:t>
            </a:r>
          </a:p>
          <a:p>
            <a:pPr>
              <a:lnSpc>
                <a:spcPct val="160000"/>
              </a:lnSpc>
            </a:pPr>
            <a:r>
              <a:rPr lang="en-US" sz="2100" dirty="0">
                <a:ea typeface="+mn-lt"/>
                <a:cs typeface="+mn-lt"/>
              </a:rPr>
              <a:t>Dynamic Adjustment of Browser Settings</a:t>
            </a:r>
            <a:endParaRPr lang="en-US" sz="2100" dirty="0">
              <a:ea typeface="Cambria"/>
            </a:endParaRPr>
          </a:p>
          <a:p>
            <a:pPr lvl="1">
              <a:lnSpc>
                <a:spcPct val="160000"/>
              </a:lnSpc>
              <a:buFont typeface="Courier New" pitchFamily="34" charset="0"/>
              <a:buChar char="o"/>
            </a:pPr>
            <a:r>
              <a:rPr lang="en-US" sz="2100" dirty="0">
                <a:ea typeface="+mn-lt"/>
                <a:cs typeface="+mn-lt"/>
              </a:rPr>
              <a:t>Dynamically adjust text sizes, contrast settings, and color schemes based on user test results</a:t>
            </a:r>
          </a:p>
          <a:p>
            <a:pPr>
              <a:lnSpc>
                <a:spcPct val="160000"/>
              </a:lnSpc>
            </a:pPr>
            <a:r>
              <a:rPr lang="en-US" sz="2100" dirty="0">
                <a:ea typeface="+mn-lt"/>
                <a:cs typeface="+mn-lt"/>
              </a:rPr>
              <a:t>Develop Customizable User Interface </a:t>
            </a:r>
          </a:p>
          <a:p>
            <a:pPr lvl="1">
              <a:lnSpc>
                <a:spcPct val="160000"/>
              </a:lnSpc>
              <a:buFont typeface="Courier New" pitchFamily="34" charset="0"/>
              <a:buChar char="o"/>
            </a:pPr>
            <a:r>
              <a:rPr lang="en-US" sz="2100" dirty="0">
                <a:ea typeface="+mn-lt"/>
                <a:cs typeface="+mn-lt"/>
              </a:rPr>
              <a:t>Allows users to customize their browser settings based on their accessibility preferences.</a:t>
            </a:r>
          </a:p>
          <a:p>
            <a:pPr>
              <a:lnSpc>
                <a:spcPct val="160000"/>
              </a:lnSpc>
            </a:pPr>
            <a:r>
              <a:rPr lang="en-US" sz="2100" dirty="0">
                <a:ea typeface="+mn-lt"/>
                <a:cs typeface="+mn-lt"/>
              </a:rPr>
              <a:t>Implement Real-Time Adaptation</a:t>
            </a:r>
            <a:endParaRPr lang="en-US" sz="2100" dirty="0">
              <a:ea typeface="Cambria"/>
            </a:endParaRPr>
          </a:p>
          <a:p>
            <a:pPr lvl="1">
              <a:lnSpc>
                <a:spcPct val="160000"/>
              </a:lnSpc>
              <a:buFont typeface="Courier New" pitchFamily="34" charset="0"/>
              <a:buChar char="o"/>
            </a:pPr>
            <a:r>
              <a:rPr lang="en-US" sz="2100" dirty="0">
                <a:ea typeface="+mn-lt"/>
                <a:cs typeface="+mn-lt"/>
              </a:rPr>
              <a:t>ensuring immediate application of changes without requiring page reloads</a:t>
            </a:r>
            <a:endParaRPr lang="en-US" sz="2100" dirty="0">
              <a:ea typeface="Cambria"/>
            </a:endParaRPr>
          </a:p>
          <a:p>
            <a:endParaRPr lang="en-US" dirty="0">
              <a:highlight>
                <a:srgbClr val="FFFF00"/>
              </a:highlight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Sandun Geemal H.L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052721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435" y="184918"/>
            <a:ext cx="7561168" cy="63053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Adobe Devanagari"/>
              </a:rPr>
              <a:t>System Diagram</a:t>
            </a:r>
            <a:endParaRPr lang="en-US" b="1" dirty="0"/>
          </a:p>
        </p:txBody>
      </p:sp>
      <p:pic>
        <p:nvPicPr>
          <p:cNvPr id="8" name="Content Placeholder 7" descr="A diagram of a computer&#10;&#10;Description automatically generated">
            <a:extLst>
              <a:ext uri="{FF2B5EF4-FFF2-40B4-BE49-F238E27FC236}">
                <a16:creationId xmlns:a16="http://schemas.microsoft.com/office/drawing/2014/main" id="{44AE82E0-6C52-8047-5680-93AF61446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967" y="970080"/>
            <a:ext cx="4476307" cy="538773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Sandun Geemal H.L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37170853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21918"/>
          </a:xfrm>
        </p:spPr>
        <p:txBody>
          <a:bodyPr>
            <a:normAutofit/>
          </a:bodyPr>
          <a:lstStyle/>
          <a:p>
            <a:r>
              <a:rPr lang="en-US" b="1" dirty="0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291" y="1446028"/>
            <a:ext cx="8915400" cy="3777622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2800" b="1" dirty="0">
                <a:ea typeface="+mn-lt"/>
                <a:cs typeface="+mn-lt"/>
              </a:rPr>
              <a:t>Interactive Tests Development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i="1" dirty="0"/>
              <a:t>Web tests and Pop-Up Forms</a:t>
            </a:r>
            <a:endParaRPr lang="en-US" sz="2800" dirty="0">
              <a:ea typeface="Cambria"/>
            </a:endParaRPr>
          </a:p>
          <a:p>
            <a:pPr>
              <a:lnSpc>
                <a:spcPct val="170000"/>
              </a:lnSpc>
            </a:pPr>
            <a:r>
              <a:rPr lang="en-US" sz="2800" b="1" dirty="0">
                <a:ea typeface="+mn-lt"/>
                <a:cs typeface="+mn-lt"/>
              </a:rPr>
              <a:t>Data Collection and Machine Learning Analysis</a:t>
            </a:r>
            <a:r>
              <a:rPr lang="en-US" sz="2800" b="1" dirty="0"/>
              <a:t> : </a:t>
            </a:r>
            <a:r>
              <a:rPr lang="en-US" sz="2800" dirty="0">
                <a:ea typeface="+mn-lt"/>
                <a:cs typeface="+mn-lt"/>
              </a:rPr>
              <a:t>MongoDB, scikit-learn, TensorFlow</a:t>
            </a:r>
            <a:endParaRPr lang="en-US" sz="2800" dirty="0">
              <a:ea typeface="Cambria"/>
            </a:endParaRPr>
          </a:p>
          <a:p>
            <a:pPr>
              <a:lnSpc>
                <a:spcPct val="170000"/>
              </a:lnSpc>
            </a:pPr>
            <a:r>
              <a:rPr lang="en-US" sz="2800" b="1" dirty="0"/>
              <a:t>Test data Classification: </a:t>
            </a:r>
            <a:r>
              <a:rPr lang="en-US" sz="2800" i="1" dirty="0"/>
              <a:t>TensorFlow</a:t>
            </a:r>
            <a:endParaRPr lang="en-US" sz="2800" dirty="0">
              <a:ea typeface="Cambria"/>
            </a:endParaRPr>
          </a:p>
          <a:p>
            <a:pPr>
              <a:lnSpc>
                <a:spcPct val="170000"/>
              </a:lnSpc>
            </a:pPr>
            <a:r>
              <a:rPr lang="en-US" sz="2800" b="1" dirty="0">
                <a:ea typeface="+mn-lt"/>
                <a:cs typeface="+mn-lt"/>
              </a:rPr>
              <a:t>Dynamic Adjustment of Browser Settings</a:t>
            </a:r>
            <a:r>
              <a:rPr lang="en-US" sz="2800" dirty="0"/>
              <a:t>:</a:t>
            </a:r>
            <a:r>
              <a:rPr lang="en-US" sz="2800" i="1" dirty="0"/>
              <a:t> </a:t>
            </a:r>
            <a:r>
              <a:rPr lang="en-US" sz="2800" dirty="0">
                <a:ea typeface="+mn-lt"/>
                <a:cs typeface="+mn-lt"/>
              </a:rPr>
              <a:t>CSS variables, </a:t>
            </a:r>
            <a:endParaRPr lang="en-US" sz="2800" dirty="0">
              <a:ea typeface="Cambria"/>
            </a:endParaRPr>
          </a:p>
          <a:p>
            <a:pPr>
              <a:lnSpc>
                <a:spcPct val="170000"/>
              </a:lnSpc>
            </a:pPr>
            <a:r>
              <a:rPr lang="en-US" sz="2800" b="1" dirty="0">
                <a:ea typeface="+mn-lt"/>
                <a:cs typeface="+mn-lt"/>
              </a:rPr>
              <a:t>Customizable User Interface Development</a:t>
            </a:r>
            <a:r>
              <a:rPr lang="en-US" sz="2800" dirty="0">
                <a:ea typeface="+mn-lt"/>
                <a:cs typeface="+mn-lt"/>
              </a:rPr>
              <a:t>: React, Material-UI.</a:t>
            </a:r>
            <a:endParaRPr lang="en-US" sz="2800" dirty="0"/>
          </a:p>
          <a:p>
            <a:pPr>
              <a:lnSpc>
                <a:spcPct val="170000"/>
              </a:lnSpc>
            </a:pPr>
            <a:r>
              <a:rPr lang="en-US" sz="2800" b="1" dirty="0">
                <a:ea typeface="+mn-lt"/>
                <a:cs typeface="+mn-lt"/>
              </a:rPr>
              <a:t>Real-Time Adaptation Implementation: </a:t>
            </a:r>
            <a:r>
              <a:rPr lang="en-US" sz="2800" dirty="0" err="1">
                <a:ea typeface="+mn-lt"/>
                <a:cs typeface="+mn-lt"/>
              </a:rPr>
              <a:t>WebSockets</a:t>
            </a:r>
            <a:r>
              <a:rPr lang="en-US" sz="2800" dirty="0">
                <a:ea typeface="+mn-lt"/>
                <a:cs typeface="+mn-lt"/>
              </a:rPr>
              <a:t> ,Firebase</a:t>
            </a:r>
            <a:endParaRPr lang="en-US" sz="2800" b="1" dirty="0"/>
          </a:p>
          <a:p>
            <a:pPr>
              <a:lnSpc>
                <a:spcPct val="170000"/>
              </a:lnSpc>
              <a:buFont typeface="Arial,Sans-Serif" pitchFamily="34" charset="0"/>
            </a:pPr>
            <a:r>
              <a:rPr lang="en-US" sz="2800" b="1" dirty="0"/>
              <a:t>Programming Languages and Tools:</a:t>
            </a:r>
            <a:r>
              <a:rPr lang="en-US" sz="2800" dirty="0"/>
              <a:t> </a:t>
            </a:r>
            <a:r>
              <a:rPr lang="en-US" sz="2800" i="1" dirty="0"/>
              <a:t>React.js, Python, RESTful API</a:t>
            </a:r>
            <a:endParaRPr lang="en-US" sz="2800" dirty="0">
              <a:ea typeface="Cambria"/>
            </a:endParaRPr>
          </a:p>
          <a:p>
            <a:pPr>
              <a:lnSpc>
                <a:spcPct val="170000"/>
              </a:lnSpc>
              <a:buFont typeface="Arial,Sans-Serif" pitchFamily="34" charset="0"/>
            </a:pPr>
            <a:r>
              <a:rPr lang="en-US" sz="2800" b="1" dirty="0"/>
              <a:t>Database:</a:t>
            </a:r>
            <a:r>
              <a:rPr lang="en-US" sz="2800" i="1" dirty="0"/>
              <a:t> MongoDB</a:t>
            </a:r>
            <a:endParaRPr lang="en-US" sz="2800" dirty="0">
              <a:ea typeface="Cambria"/>
            </a:endParaRPr>
          </a:p>
          <a:p>
            <a:pPr>
              <a:lnSpc>
                <a:spcPct val="170000"/>
              </a:lnSpc>
              <a:buFont typeface="Arial,Sans-Serif" pitchFamily="34" charset="0"/>
            </a:pPr>
            <a:r>
              <a:rPr lang="en-US" sz="2800" b="1" dirty="0"/>
              <a:t>Version Control:</a:t>
            </a:r>
            <a:r>
              <a:rPr lang="en-US" sz="2800" dirty="0"/>
              <a:t> </a:t>
            </a:r>
            <a:r>
              <a:rPr lang="en-US" sz="2800" i="1" dirty="0"/>
              <a:t>Git and GitHub</a:t>
            </a:r>
            <a:endParaRPr lang="en-US" sz="2800" dirty="0">
              <a:ea typeface="Cambria"/>
            </a:endParaRPr>
          </a:p>
          <a:p>
            <a:endParaRPr lang="en-US" dirty="0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60EF3-4090-4DCA-9E5C-9FBCC317B9A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Sandun Geemal H.L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772916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Completion of the project</a:t>
            </a:r>
          </a:p>
        </p:txBody>
      </p:sp>
      <p:pic>
        <p:nvPicPr>
          <p:cNvPr id="2" name="Content Placeholder 1" descr="A screenshot of a computer&#10;&#10;Description automatically generated">
            <a:extLst>
              <a:ext uri="{FF2B5EF4-FFF2-40B4-BE49-F238E27FC236}">
                <a16:creationId xmlns:a16="http://schemas.microsoft.com/office/drawing/2014/main" id="{629DE49B-92CF-2E2D-7F65-EB07E617E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17" y="1330061"/>
            <a:ext cx="10318748" cy="481555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25414B-AA6C-4871-B3DA-40C7A66D018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IT17117210</a:t>
            </a:r>
            <a:r>
              <a:rPr lang="en-US" sz="1800">
                <a:solidFill>
                  <a:schemeClr val="tx1"/>
                </a:solidFill>
              </a:rPr>
              <a:t>   | Sandun Geemal H.L  | </a:t>
            </a:r>
            <a:r>
              <a:rPr lang="en-US" sz="1800" b="0">
                <a:solidFill>
                  <a:schemeClr val="tx1"/>
                </a:solidFill>
              </a:rPr>
              <a:t>24-25J-296</a:t>
            </a:r>
          </a:p>
        </p:txBody>
      </p:sp>
    </p:spTree>
    <p:extLst>
      <p:ext uri="{BB962C8B-B14F-4D97-AF65-F5344CB8AC3E}">
        <p14:creationId xmlns:p14="http://schemas.microsoft.com/office/powerpoint/2010/main" val="2466579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301" y="91049"/>
            <a:ext cx="6570133" cy="8233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dobe Devanagari"/>
              </a:rPr>
              <a:t>Overall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838200"/>
            <a:ext cx="8534400" cy="704959"/>
          </a:xfrm>
        </p:spPr>
        <p:txBody>
          <a:bodyPr>
            <a:normAutofit/>
          </a:bodyPr>
          <a:lstStyle/>
          <a:p>
            <a:pPr algn="l"/>
            <a:r>
              <a:rPr lang="en-US" b="1" u="sng"/>
              <a:t>Problem Statement</a:t>
            </a:r>
          </a:p>
          <a:p>
            <a:pPr algn="l"/>
            <a:endParaRPr lang="en-US" sz="1600" b="1" u="sng"/>
          </a:p>
          <a:p>
            <a:pPr algn="l"/>
            <a:endParaRPr lang="en-US" sz="1400" b="1" u="sng">
              <a:solidFill>
                <a:schemeClr val="tx1"/>
              </a:solidFill>
            </a:endParaRPr>
          </a:p>
          <a:p>
            <a:pPr algn="l"/>
            <a:endParaRPr lang="en-US" sz="2000" b="1" u="sng"/>
          </a:p>
          <a:p>
            <a:pPr algn="l"/>
            <a:endParaRPr lang="en-US" sz="2000" b="1" u="sng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81D569-ECFE-2B81-D144-3284380A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990600"/>
            <a:ext cx="10134600" cy="5298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Limited interaction history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new users.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Leads to less personalized and relevant recommendations for software user interfaces.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latin typeface="+mj-lt"/>
              </a:rPr>
              <a:t>Needs more smart techniques to make accurate guesses with very little information.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latin typeface="+mj-lt"/>
              </a:rPr>
              <a:t>Not using enough smart customization features that understand the user's situation and learn from their actions.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Results in less responsive and tailored user experiences.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Needs for better integration of the above for effective personalization. </a:t>
            </a:r>
          </a:p>
        </p:txBody>
      </p:sp>
    </p:spTree>
    <p:extLst>
      <p:ext uri="{BB962C8B-B14F-4D97-AF65-F5344CB8AC3E}">
        <p14:creationId xmlns:p14="http://schemas.microsoft.com/office/powerpoint/2010/main" val="704107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25A2-0ABA-476F-93A9-CAE8E1CC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3" y="0"/>
            <a:ext cx="3487479" cy="703521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D551-122C-4719-815B-4B734524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3" y="960483"/>
            <a:ext cx="11250084" cy="566360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[1] M. Sili, M. </a:t>
            </a:r>
            <a:r>
              <a:rPr lang="en-US" dirty="0" err="1">
                <a:solidFill>
                  <a:schemeClr val="tx1"/>
                </a:solidFill>
              </a:rPr>
              <a:t>Garschall</a:t>
            </a:r>
            <a:r>
              <a:rPr lang="en-US" dirty="0">
                <a:solidFill>
                  <a:schemeClr val="tx1"/>
                </a:solidFill>
              </a:rPr>
              <a:t>, M. </a:t>
            </a:r>
            <a:r>
              <a:rPr lang="en-US" dirty="0" err="1">
                <a:solidFill>
                  <a:schemeClr val="tx1"/>
                </a:solidFill>
              </a:rPr>
              <a:t>Morandell</a:t>
            </a:r>
            <a:r>
              <a:rPr lang="en-US" dirty="0">
                <a:solidFill>
                  <a:schemeClr val="tx1"/>
                </a:solidFill>
              </a:rPr>
              <a:t>, S. Hanke, and C. Mayer, "Personalization in the User Interaction Design," in HCI 2016, Part I, LNCS 9731, Springer, 2016, pp. 198–207. DOI: 10.1007/978-3-319-39510-4_19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[2] M. C. </a:t>
            </a:r>
            <a:r>
              <a:rPr lang="en-US" dirty="0" err="1">
                <a:solidFill>
                  <a:schemeClr val="tx1"/>
                </a:solidFill>
              </a:rPr>
              <a:t>Schraefel</a:t>
            </a:r>
            <a:r>
              <a:rPr lang="en-US" dirty="0">
                <a:solidFill>
                  <a:schemeClr val="tx1"/>
                </a:solidFill>
              </a:rPr>
              <a:t>, "Building Dynamic Systems for Universal Usability: The Value of User Experience Design," in Universal Access in Human-Computer Interaction. Design and Development Methods for Universal Access, Springer, 2015, pp. 47–56. DOI: 10.1007/978-3-319-18374-9_5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[3] T. Jokela and K. H. Tammi, "User Experiences in Context-Aware Mobile Applications," in Human-Computer Interaction – INTERACT 2015, Springer, 2015, pp. 36–44. DOI: 10.1007/978-3-319-18374-9_5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[4] M. Monteiro-Guerra, et al., "Personalization in Real-Time Physical Activity Coaching," IEEE Journal of Biomedical and Health Informatics, vol. 23, no. 1, pp. 1-12, 2019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[5] F. </a:t>
            </a:r>
            <a:r>
              <a:rPr lang="en-US" dirty="0" err="1">
                <a:solidFill>
                  <a:schemeClr val="tx1"/>
                </a:solidFill>
              </a:rPr>
              <a:t>Villaça</a:t>
            </a:r>
            <a:r>
              <a:rPr lang="en-US" dirty="0">
                <a:solidFill>
                  <a:schemeClr val="tx1"/>
                </a:solidFill>
              </a:rPr>
              <a:t>, et al., "Analyzing the Usability and User Experience of Telemonitoring Systems for Chronic Patients," Journal of Biomedical and Health Informatics, vol. 21, no. 1, pp. 1-12, 2017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[6] T. Nieminen, et al., "Designing a Context-Aware Mobile Application for Real-Time Physical Activity Coaching," IEEE Journal of Biomedical and Health Informatics, vol. 20, no. 1, pp. 1-12, 2016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14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960" y="234293"/>
            <a:ext cx="6705600" cy="8316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dobe Devanagari"/>
              </a:rPr>
              <a:t>Overall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1295400"/>
            <a:ext cx="4419600" cy="704959"/>
          </a:xfrm>
        </p:spPr>
        <p:txBody>
          <a:bodyPr>
            <a:normAutofit/>
          </a:bodyPr>
          <a:lstStyle/>
          <a:p>
            <a:pPr algn="l"/>
            <a:r>
              <a:rPr lang="en-US" b="1" u="sng"/>
              <a:t>Research Questions</a:t>
            </a:r>
          </a:p>
          <a:p>
            <a:pPr algn="l"/>
            <a:endParaRPr lang="en-US" sz="1600" b="1" u="sng"/>
          </a:p>
          <a:p>
            <a:pPr algn="l"/>
            <a:endParaRPr lang="en-US" sz="1400" b="1" u="sng">
              <a:solidFill>
                <a:schemeClr val="tx1"/>
              </a:solidFill>
            </a:endParaRPr>
          </a:p>
          <a:p>
            <a:pPr algn="l"/>
            <a:endParaRPr lang="en-US" sz="2000" b="1" u="sng"/>
          </a:p>
          <a:p>
            <a:pPr algn="l"/>
            <a:endParaRPr lang="en-US" sz="2000" b="1" u="sng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81D569-ECFE-2B81-D144-3284380A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674" y="1752600"/>
            <a:ext cx="9677400" cy="446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latin typeface="+mj-lt"/>
              </a:rPr>
              <a:t>What are the best practices for integrating user feedback into the AI system for continuous improvement?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can AI-driven personalization improve overall user satisfaction and engagement?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can user feedback be quantitatively and qualitatively measured to assess the system's performance? 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types of feedback mechanisms can be integrated to facilitate continuous learning and improvement of the AI system? </a:t>
            </a:r>
          </a:p>
        </p:txBody>
      </p:sp>
    </p:spTree>
    <p:extLst>
      <p:ext uri="{BB962C8B-B14F-4D97-AF65-F5344CB8AC3E}">
        <p14:creationId xmlns:p14="http://schemas.microsoft.com/office/powerpoint/2010/main" val="3507255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065" y="321692"/>
            <a:ext cx="6705600" cy="8108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dobe Devanagari"/>
              </a:rPr>
              <a:t>Overall Research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1295400"/>
            <a:ext cx="4419600" cy="704959"/>
          </a:xfrm>
        </p:spPr>
        <p:txBody>
          <a:bodyPr>
            <a:normAutofit/>
          </a:bodyPr>
          <a:lstStyle/>
          <a:p>
            <a:pPr algn="l"/>
            <a:r>
              <a:rPr lang="en-US" b="1" u="sng"/>
              <a:t>Research Questions</a:t>
            </a:r>
          </a:p>
          <a:p>
            <a:pPr algn="l"/>
            <a:endParaRPr lang="en-US" sz="1600" b="1" u="sng"/>
          </a:p>
          <a:p>
            <a:pPr algn="l"/>
            <a:endParaRPr lang="en-US" sz="1400" b="1" u="sng">
              <a:solidFill>
                <a:schemeClr val="tx1"/>
              </a:solidFill>
            </a:endParaRPr>
          </a:p>
          <a:p>
            <a:pPr algn="l"/>
            <a:endParaRPr lang="en-US" sz="2000" b="1" u="sng"/>
          </a:p>
          <a:p>
            <a:pPr algn="l"/>
            <a:endParaRPr lang="en-US" sz="2000" b="1" u="sng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E81D569-ECFE-2B81-D144-3284380A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780401"/>
            <a:ext cx="9677400" cy="280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can reinforcement learning be used to enhance the personalization process based on user feedback?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can AI-based mechanisms be used to dynamically adjust UI variants in response to evolving user preferences? 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607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762001"/>
            <a:ext cx="8771860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dobe Devanagari"/>
              </a:rPr>
              <a:t>Research Project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4AB9D7-00BD-ACE9-A156-D6963B61E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1457740"/>
            <a:ext cx="3519616" cy="817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>
                <a:solidFill>
                  <a:schemeClr val="bg1">
                    <a:lumMod val="65000"/>
                  </a:schemeClr>
                </a:solidFill>
                <a:latin typeface="+mj-lt"/>
              </a:rPr>
              <a:t>Main Objective</a:t>
            </a:r>
            <a:endParaRPr lang="en-US" altLang="en-US" sz="2800" b="1" i="0" u="none" strike="noStrike" cap="none" normalizeH="0" baseline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+mj-lt"/>
              <a:ea typeface="Calibri"/>
              <a:cs typeface="Calibri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413F9113-CCBB-AF81-91E7-A3F4FB6B43DE}"/>
              </a:ext>
            </a:extLst>
          </p:cNvPr>
          <p:cNvSpPr txBox="1">
            <a:spLocks/>
          </p:cNvSpPr>
          <p:nvPr/>
        </p:nvSpPr>
        <p:spPr>
          <a:xfrm>
            <a:off x="1905000" y="2295939"/>
            <a:ext cx="7162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06859D4C-2308-000B-9F09-D4F7F74E7ED5}"/>
              </a:ext>
            </a:extLst>
          </p:cNvPr>
          <p:cNvSpPr txBox="1">
            <a:spLocks/>
          </p:cNvSpPr>
          <p:nvPr/>
        </p:nvSpPr>
        <p:spPr>
          <a:xfrm>
            <a:off x="1752600" y="2272748"/>
            <a:ext cx="10084904" cy="365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en-US" sz="2400">
              <a:solidFill>
                <a:schemeClr val="tx1"/>
              </a:solidFill>
              <a:latin typeface="+mj-lt"/>
            </a:endParaRP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>
                <a:solidFill>
                  <a:schemeClr val="tx1"/>
                </a:solidFill>
              </a:rPr>
              <a:t>The project’s goal is to create an AI system that personalizes software interfaces in real-time. 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>
                <a:solidFill>
                  <a:schemeClr val="tx1"/>
                </a:solidFill>
              </a:rPr>
              <a:t>It adjusts based on user behavior, preferences, and feedback to boost satisfaction and engagement by tailoring the software environment to individual needs.</a:t>
            </a:r>
          </a:p>
          <a:p>
            <a:pPr marL="457200" indent="-457200" algn="l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b="1">
              <a:solidFill>
                <a:schemeClr val="tx1"/>
              </a:solidFill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b="1">
              <a:solidFill>
                <a:schemeClr val="tx1"/>
              </a:solidFill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5649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762001"/>
            <a:ext cx="10611293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Research</a:t>
            </a:r>
            <a:r>
              <a:rPr lang="en-US" dirty="0"/>
              <a:t> </a:t>
            </a:r>
            <a:r>
              <a:rPr lang="en-US" b="1" dirty="0"/>
              <a:t>Project</a:t>
            </a:r>
            <a:r>
              <a:rPr lang="en-US" dirty="0"/>
              <a:t> </a:t>
            </a:r>
            <a:r>
              <a:rPr lang="en-US" b="1" dirty="0"/>
              <a:t>Sub</a:t>
            </a:r>
            <a:r>
              <a:rPr lang="en-US" dirty="0"/>
              <a:t> </a:t>
            </a:r>
            <a:r>
              <a:rPr lang="en-US" b="1" dirty="0"/>
              <a:t>-</a:t>
            </a:r>
            <a:r>
              <a:rPr lang="en-US" dirty="0"/>
              <a:t> </a:t>
            </a:r>
            <a:r>
              <a:rPr lang="en-US" b="1" dirty="0"/>
              <a:t>Objectives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1B2434F-D9FD-3F71-D69D-93AEA2AA9DAE}"/>
              </a:ext>
            </a:extLst>
          </p:cNvPr>
          <p:cNvSpPr txBox="1">
            <a:spLocks/>
          </p:cNvSpPr>
          <p:nvPr/>
        </p:nvSpPr>
        <p:spPr>
          <a:xfrm>
            <a:off x="1600200" y="1523999"/>
            <a:ext cx="9753600" cy="3886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altLang="en-US" sz="2400" dirty="0">
              <a:solidFill>
                <a:schemeClr val="tx1"/>
              </a:solidFill>
              <a:latin typeface="+mj-lt"/>
            </a:endParaRP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 dirty="0">
                <a:solidFill>
                  <a:schemeClr val="tx1"/>
                </a:solidFill>
              </a:rPr>
              <a:t>Adjusts UI/UX based on user behavior and preferences.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 dirty="0">
                <a:solidFill>
                  <a:schemeClr val="tx1"/>
                </a:solidFill>
              </a:rPr>
              <a:t>Tailors experiences to boost satisfaction and interaction.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 dirty="0">
                <a:solidFill>
                  <a:schemeClr val="tx1"/>
                </a:solidFill>
              </a:rPr>
              <a:t>Adapts software environment to individual needs.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 dirty="0">
                <a:solidFill>
                  <a:schemeClr val="tx1"/>
                </a:solidFill>
              </a:rPr>
              <a:t>Utilizes probabilistic models and reinforcement learning for adaptability.</a:t>
            </a:r>
          </a:p>
          <a:p>
            <a:pPr marL="857250" indent="-857250" algn="l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9600" dirty="0">
                <a:solidFill>
                  <a:schemeClr val="tx1"/>
                </a:solidFill>
              </a:rPr>
              <a:t>Improves browsing for users with visual disabilities.</a:t>
            </a:r>
          </a:p>
          <a:p>
            <a:pPr marL="457200" indent="-457200" algn="l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800" b="1" dirty="0">
              <a:solidFill>
                <a:schemeClr val="tx1"/>
              </a:solidFill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b="1" dirty="0">
              <a:solidFill>
                <a:schemeClr val="tx1"/>
              </a:solidFill>
              <a:latin typeface="+mj-lt"/>
            </a:endParaRP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7121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81001"/>
            <a:ext cx="8654902" cy="76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Overall</a:t>
            </a:r>
            <a:r>
              <a:rPr lang="en-US" dirty="0"/>
              <a:t> </a:t>
            </a:r>
            <a:r>
              <a:rPr lang="en-US" b="1" dirty="0"/>
              <a:t>System</a:t>
            </a:r>
            <a:r>
              <a:rPr lang="en-US" dirty="0"/>
              <a:t> </a:t>
            </a:r>
            <a:r>
              <a:rPr lang="en-US" b="1" dirty="0"/>
              <a:t>Diagram</a:t>
            </a:r>
          </a:p>
        </p:txBody>
      </p:sp>
      <p:pic>
        <p:nvPicPr>
          <p:cNvPr id="9" name="Picture 8" descr="A diagram of a company&#10;&#10;Description automatically generated">
            <a:extLst>
              <a:ext uri="{FF2B5EF4-FFF2-40B4-BE49-F238E27FC236}">
                <a16:creationId xmlns:a16="http://schemas.microsoft.com/office/drawing/2014/main" id="{4BB76CD7-22A5-D1E6-316D-1D76AB446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19200"/>
            <a:ext cx="7086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2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IT21324406 | Silva H.S.N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Software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589212" y="6195163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IT21324406</a:t>
            </a:r>
            <a:r>
              <a:rPr lang="en-US" sz="1800" dirty="0">
                <a:solidFill>
                  <a:schemeClr val="tx1"/>
                </a:solidFill>
              </a:rPr>
              <a:t>   |   Silva H.S.N |   </a:t>
            </a:r>
            <a:r>
              <a:rPr lang="en-US" sz="1800" b="0" dirty="0">
                <a:solidFill>
                  <a:schemeClr val="tx1"/>
                </a:solidFill>
              </a:rPr>
              <a:t>24-25J-296</a:t>
            </a:r>
          </a:p>
        </p:txBody>
      </p:sp>
      <p:pic>
        <p:nvPicPr>
          <p:cNvPr id="8" name="Picture 7" descr="A person with long hair wearing a white shirt&#10;&#10;Description automatically generated">
            <a:extLst>
              <a:ext uri="{FF2B5EF4-FFF2-40B4-BE49-F238E27FC236}">
                <a16:creationId xmlns:a16="http://schemas.microsoft.com/office/drawing/2014/main" id="{2D53A25C-CFCC-3388-89D0-08B56418E1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52399"/>
            <a:ext cx="1991139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Wis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254F804E-6B2D-44C4-BBFF-B25EC041F80D}"/>
</file>

<file path=customXml/itemProps2.xml><?xml version="1.0" encoding="utf-8"?>
<ds:datastoreItem xmlns:ds="http://schemas.openxmlformats.org/officeDocument/2006/customXml" ds:itemID="{1C39351B-89A8-406E-ABE7-DE2DEFF77481}"/>
</file>

<file path=customXml/itemProps3.xml><?xml version="1.0" encoding="utf-8"?>
<ds:datastoreItem xmlns:ds="http://schemas.openxmlformats.org/officeDocument/2006/customXml" ds:itemID="{F61C6143-634F-4A1E-8EE2-F777BFFC09C3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</TotalTime>
  <Words>1439</Words>
  <Application>Microsoft Office PowerPoint</Application>
  <PresentationFormat>Widescreen</PresentationFormat>
  <Paragraphs>160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Adobe Devanagari</vt:lpstr>
      <vt:lpstr>Arial</vt:lpstr>
      <vt:lpstr>Arial,Sans-Serif</vt:lpstr>
      <vt:lpstr>Calibri</vt:lpstr>
      <vt:lpstr>Cambria</vt:lpstr>
      <vt:lpstr>Century Gothic</vt:lpstr>
      <vt:lpstr>Courier New</vt:lpstr>
      <vt:lpstr>Wingdings</vt:lpstr>
      <vt:lpstr>Wingdings 3</vt:lpstr>
      <vt:lpstr>Wisp</vt:lpstr>
      <vt:lpstr>AI system personalizes software interfaces in real time using user behavior and feedback</vt:lpstr>
      <vt:lpstr>Introduction to Overall Research Project</vt:lpstr>
      <vt:lpstr>Overall Research Project</vt:lpstr>
      <vt:lpstr>Overall Research Project</vt:lpstr>
      <vt:lpstr>Overall Research Project</vt:lpstr>
      <vt:lpstr>Research Project Objectives</vt:lpstr>
      <vt:lpstr>Research Project Sub - Objectives</vt:lpstr>
      <vt:lpstr>Overall System Diagram</vt:lpstr>
      <vt:lpstr>IT21324406 | Silva H.S.N </vt:lpstr>
      <vt:lpstr>Software User Interface Personalization through User Feedback</vt:lpstr>
      <vt:lpstr>Research Question </vt:lpstr>
      <vt:lpstr>Specific and Sub Objectives </vt:lpstr>
      <vt:lpstr>System Diagram</vt:lpstr>
      <vt:lpstr>Methodology</vt:lpstr>
      <vt:lpstr>Completion of the project</vt:lpstr>
      <vt:lpstr>IT21215360 | Rosa M.D</vt:lpstr>
      <vt:lpstr>Software User Interface Personalization through User Behavior</vt:lpstr>
      <vt:lpstr>Research Questions </vt:lpstr>
      <vt:lpstr>Specific and Sub Objectives </vt:lpstr>
      <vt:lpstr>System Diagram</vt:lpstr>
      <vt:lpstr>Methodology</vt:lpstr>
      <vt:lpstr>Completion of the project</vt:lpstr>
      <vt:lpstr>IT17117210 | SaNDUN Geemal H.L</vt:lpstr>
      <vt:lpstr>Improving Browsing Experience for Users with Visual Disabilities</vt:lpstr>
      <vt:lpstr>Research Questions </vt:lpstr>
      <vt:lpstr>Specific and Sub Objectives</vt:lpstr>
      <vt:lpstr>System Diagram</vt:lpstr>
      <vt:lpstr>Methodology</vt:lpstr>
      <vt:lpstr>Completion of the project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system personalizes software interfaces in real time using user behavior and feedback</dc:title>
  <dc:creator>Silva H.S.N. it21324406</dc:creator>
  <cp:lastModifiedBy>Silva H.S.N. it21324406</cp:lastModifiedBy>
  <cp:revision>20</cp:revision>
  <dcterms:created xsi:type="dcterms:W3CDTF">2024-08-03T10:01:55Z</dcterms:created>
  <dcterms:modified xsi:type="dcterms:W3CDTF">2024-08-10T15:04:40Z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